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4" r:id="rId5"/>
    <p:sldId id="274" r:id="rId6"/>
    <p:sldId id="273" r:id="rId7"/>
    <p:sldId id="294" r:id="rId8"/>
    <p:sldId id="275" r:id="rId9"/>
    <p:sldId id="321" r:id="rId10"/>
    <p:sldId id="296" r:id="rId11"/>
    <p:sldId id="295" r:id="rId12"/>
    <p:sldId id="305" r:id="rId13"/>
    <p:sldId id="322" r:id="rId14"/>
    <p:sldId id="306" r:id="rId15"/>
    <p:sldId id="307" r:id="rId16"/>
    <p:sldId id="276" r:id="rId17"/>
    <p:sldId id="308" r:id="rId18"/>
    <p:sldId id="323" r:id="rId19"/>
    <p:sldId id="324" r:id="rId20"/>
    <p:sldId id="310" r:id="rId21"/>
    <p:sldId id="315" r:id="rId22"/>
    <p:sldId id="316" r:id="rId23"/>
    <p:sldId id="317" r:id="rId24"/>
    <p:sldId id="318" r:id="rId25"/>
    <p:sldId id="314" r:id="rId26"/>
    <p:sldId id="277" r:id="rId27"/>
    <p:sldId id="297" r:id="rId28"/>
    <p:sldId id="325" r:id="rId29"/>
    <p:sldId id="280" r:id="rId30"/>
    <p:sldId id="299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9" autoAdjust="0"/>
    <p:restoredTop sz="93274" autoAdjust="0"/>
  </p:normalViewPr>
  <p:slideViewPr>
    <p:cSldViewPr snapToGrid="0" showGuides="1">
      <p:cViewPr varScale="1">
        <p:scale>
          <a:sx n="89" d="100"/>
          <a:sy n="89" d="100"/>
        </p:scale>
        <p:origin x="71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8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7.svg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24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36.sv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1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sv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3.svg"/><Relationship Id="rId4" Type="http://schemas.openxmlformats.org/officeDocument/2006/relationships/image" Target="../media/image57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3.sv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01/10/2025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01/10/2025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6535835" cy="115590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Introduction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to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Week 1</a:t>
            </a:r>
          </a:p>
        </p:txBody>
      </p:sp>
      <p:pic>
        <p:nvPicPr>
          <p:cNvPr id="5" name="Picture 2" descr="Natural language processing illustration | Free Vector">
            <a:extLst>
              <a:ext uri="{FF2B5EF4-FFF2-40B4-BE49-F238E27FC236}">
                <a16:creationId xmlns:a16="http://schemas.microsoft.com/office/drawing/2014/main" id="{80F95EB1-8D08-DA1D-5DBE-86462851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51" y="1431669"/>
            <a:ext cx="3554995" cy="236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8077-5B32-C47A-CB7F-E754BE0A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2B822-B0BD-271C-F7FE-57CAAE7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A9936-3C84-CB24-72BA-C3A7D326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152F0-6183-DED7-2CA2-C54D2780A267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2017 +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b="1" dirty="0"/>
              <a:t>Transformers</a:t>
            </a:r>
            <a:r>
              <a:rPr lang="en-GB" sz="2800" dirty="0"/>
              <a:t>: 'Attention is All You Need'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b="1" dirty="0"/>
              <a:t>BERT, GPT, T5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Current era: </a:t>
            </a:r>
            <a:r>
              <a:rPr lang="en-GB" sz="2800" dirty="0">
                <a:highlight>
                  <a:srgbClr val="FFFF00"/>
                </a:highlight>
              </a:rPr>
              <a:t>Large Language Models </a:t>
            </a:r>
            <a:r>
              <a:rPr lang="en-GB" sz="2800" dirty="0"/>
              <a:t>(GPT-4, GPT-5, Claude, </a:t>
            </a:r>
            <a:r>
              <a:rPr lang="en-GB" sz="2800" dirty="0" err="1"/>
              <a:t>LLaMA</a:t>
            </a:r>
            <a:r>
              <a:rPr lang="en-GB" sz="2800" dirty="0"/>
              <a:t>)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591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B9EB-EABE-7B3C-6E10-994D6533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C1BEB-67F5-3C16-4415-3E482CDE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with Human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96A0D-EAD8-145B-C508-B0200873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B378-B3B2-0966-FC06-16A33DB73B1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Lexical Ambiguity </a:t>
            </a:r>
          </a:p>
          <a:p>
            <a:pPr marL="914400" lvl="1" indent="-457200" defTabSz="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2800" dirty="0">
                <a:solidFill>
                  <a:srgbClr val="00B050"/>
                </a:solidFill>
              </a:rPr>
              <a:t>One-word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FF0000"/>
                </a:solidFill>
              </a:rPr>
              <a:t>multiple meanings</a:t>
            </a:r>
          </a:p>
          <a:p>
            <a:pPr marL="914400" lvl="1" indent="-457200" defTabSz="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2800" dirty="0"/>
              <a:t>Example: </a:t>
            </a:r>
            <a:r>
              <a:rPr lang="en-GB" sz="2800" dirty="0">
                <a:highlight>
                  <a:srgbClr val="FFFF00"/>
                </a:highlight>
              </a:rPr>
              <a:t>'bank'</a:t>
            </a:r>
            <a:r>
              <a:rPr lang="en-GB" sz="2800" dirty="0"/>
              <a:t> → riverbank or financial institution</a:t>
            </a:r>
          </a:p>
          <a:p>
            <a:pPr lvl="1" defTabSz="457200">
              <a:spcBef>
                <a:spcPct val="20000"/>
              </a:spcBef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Syntactic Ambiguity</a:t>
            </a:r>
          </a:p>
          <a:p>
            <a:endParaRPr lang="en-GB" sz="28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/>
              <a:t>Sentence: 'I saw the man with the telescope'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/>
              <a:t>Ambiguity: </a:t>
            </a:r>
            <a:r>
              <a:rPr lang="en-GB" sz="2800" b="1" dirty="0">
                <a:solidFill>
                  <a:srgbClr val="FF0000"/>
                </a:solidFill>
              </a:rPr>
              <a:t>who has the telescope?</a:t>
            </a:r>
          </a:p>
          <a:p>
            <a:endParaRPr lang="en-GB" sz="2800" b="1" dirty="0">
              <a:solidFill>
                <a:srgbClr val="FF0000"/>
              </a:solidFill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365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730-0DF4-6B97-98D9-50C86727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7B7728-1598-B4F1-E97E-2985FD4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with Human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C4681-401A-73A9-E12F-75DD44C7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872D-6AB6-46E1-E218-2249A5BDDD9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Semantic Ambiguity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3200" dirty="0"/>
              <a:t>Contradictory meanings: 'Hot ice-cream'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3200" dirty="0"/>
              <a:t>Difficult for machines to resolve</a:t>
            </a:r>
          </a:p>
          <a:p>
            <a:endParaRPr lang="en-GB" sz="3200" dirty="0"/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highlight>
                  <a:srgbClr val="FFFF00"/>
                </a:highlight>
              </a:rPr>
              <a:t>Pragmatic Ambiguity</a:t>
            </a:r>
            <a:endParaRPr lang="en-GB" sz="3200" dirty="0">
              <a:highlight>
                <a:srgbClr val="FFFF00"/>
              </a:highlight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3200" dirty="0"/>
              <a:t>Language depends on context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'Can you pass the salt?' </a:t>
            </a:r>
            <a:r>
              <a:rPr lang="en-GB" sz="3200" dirty="0"/>
              <a:t>= request, not question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853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8CD0-91A4-8C1F-7174-12BBB0DB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AAA2D-CDA9-6549-2D3F-8CC12C5C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Language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A4B2-3CAD-3790-DD39-1A9DB0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3045-D53A-EEE7-096E-C3AE8095F830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Context</a:t>
            </a:r>
            <a:r>
              <a:rPr lang="en-GB" sz="2800" dirty="0"/>
              <a:t> dependence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Need for world knowledge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Low-resource languages = </a:t>
            </a:r>
            <a:r>
              <a:rPr lang="en-GB" sz="2800" i="1" dirty="0"/>
              <a:t>lack of data/tools</a:t>
            </a:r>
          </a:p>
          <a:p>
            <a:endParaRPr lang="en-GB" sz="28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B4AC26-3544-E9A6-B9C0-09DFC36B8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609022"/>
              </p:ext>
            </p:extLst>
          </p:nvPr>
        </p:nvGraphicFramePr>
        <p:xfrm>
          <a:off x="4882777" y="5005596"/>
          <a:ext cx="4019176" cy="194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1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BD1EE-68D8-6EBC-768F-321AEB91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CC6D4-3176-DB42-31D2-F26A5DFE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of NLP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FCC91-5019-CEA4-77B3-2007868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43FC0-03B7-8777-B1F2-DA803251A21F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2050" name="Picture 2" descr="Introduction to different levels of Natural Language Processing - Data  Science Prophet">
            <a:extLst>
              <a:ext uri="{FF2B5EF4-FFF2-40B4-BE49-F238E27FC236}">
                <a16:creationId xmlns:a16="http://schemas.microsoft.com/office/drawing/2014/main" id="{B3EE82C5-AE37-4DEA-6EA6-AA65F13F7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4469"/>
          <a:stretch>
            <a:fillRect/>
          </a:stretch>
        </p:blipFill>
        <p:spPr bwMode="auto">
          <a:xfrm>
            <a:off x="3337000" y="1404105"/>
            <a:ext cx="5125514" cy="47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0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F0279-D881-2BEC-8D83-94EDFC9E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40F6C3-B6A3-0166-7C02-2266775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of NLP Analysis – Morphology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A68F3-4BAD-7E5E-43E7-B5407277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9D79A-63C0-F69F-89AF-28BA8894A25F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Morphology</a:t>
            </a:r>
            <a:r>
              <a:rPr lang="en-GB" sz="2800" dirty="0"/>
              <a:t> is the study of 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</a:rPr>
              <a:t>word structure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Tokens, morphemes, stemming, lemmatization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Tokenisation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Splitting text into words/tokens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Example: 'NLP is amazing!' → ['</a:t>
            </a:r>
            <a:r>
              <a:rPr lang="en-GB" sz="2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GB" sz="2800" dirty="0" err="1"/>
              <a:t>','</a:t>
            </a:r>
            <a:r>
              <a:rPr lang="en-GB" sz="2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sz="2800" dirty="0" err="1"/>
              <a:t>','</a:t>
            </a:r>
            <a:r>
              <a:rPr lang="en-GB" sz="2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amazing</a:t>
            </a:r>
            <a:r>
              <a:rPr lang="en-GB" sz="2800" dirty="0"/>
              <a:t>',’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2800" dirty="0"/>
              <a:t>’]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Stemming and Lemmatization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Stemming</a:t>
            </a:r>
            <a:r>
              <a:rPr lang="en-GB" sz="2800" dirty="0"/>
              <a:t>: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relational</a:t>
            </a:r>
            <a:r>
              <a:rPr lang="en-GB" sz="2800" dirty="0"/>
              <a:t> → 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relate</a:t>
            </a:r>
            <a:r>
              <a:rPr lang="en-GB" sz="2800" dirty="0"/>
              <a:t> (rule-based cut)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Lemmatization</a:t>
            </a:r>
            <a:r>
              <a:rPr lang="en-GB" sz="2800" dirty="0"/>
              <a:t>: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GB" sz="2800" dirty="0"/>
              <a:t> → 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GB" sz="2800" dirty="0"/>
              <a:t> (dictionary-based)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653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34C4-15A6-CCA0-34FD-F1868526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9A62E-DB67-4A22-C556-CFD97F96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of NLP Analysis -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7B0C2-7E55-D8ED-5117-0BAE6201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5C2C3-A537-1BC3-70BB-C969131EB7B8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Syntax</a:t>
            </a:r>
            <a:r>
              <a:rPr lang="en-GB" sz="2800" dirty="0"/>
              <a:t> is the </a:t>
            </a:r>
            <a:r>
              <a:rPr lang="en-GB" sz="2800" i="1" dirty="0"/>
              <a:t>grammatical structure</a:t>
            </a:r>
            <a:r>
              <a:rPr lang="en-GB" sz="2800" dirty="0"/>
              <a:t> of sentences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C00000"/>
                </a:solidFill>
              </a:rPr>
              <a:t>Parsing methods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Constituency –&gt; sub-phrases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Dependency  - direct relationship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Sentence: '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The cat sat on the mat</a:t>
            </a:r>
            <a:r>
              <a:rPr lang="en-GB" sz="2800" dirty="0"/>
              <a:t>’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Constituency parse: </a:t>
            </a:r>
            <a:r>
              <a:rPr lang="en-GB" sz="2400" dirty="0"/>
              <a:t>[S [</a:t>
            </a:r>
            <a:r>
              <a:rPr lang="en-GB" sz="2400" dirty="0">
                <a:highlight>
                  <a:srgbClr val="FFFF00"/>
                </a:highlight>
              </a:rPr>
              <a:t>NP</a:t>
            </a:r>
            <a:r>
              <a:rPr lang="en-GB" sz="2400" dirty="0"/>
              <a:t>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cat</a:t>
            </a:r>
            <a:r>
              <a:rPr lang="en-GB" sz="2400" dirty="0"/>
              <a:t>] [</a:t>
            </a:r>
            <a:r>
              <a:rPr lang="en-GB" sz="2400" dirty="0">
                <a:highlight>
                  <a:srgbClr val="FFFF00"/>
                </a:highlight>
              </a:rPr>
              <a:t>VP</a:t>
            </a:r>
            <a:r>
              <a:rPr lang="en-GB" sz="2400" dirty="0"/>
              <a:t>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en-GB" sz="2400" dirty="0"/>
              <a:t> [</a:t>
            </a:r>
            <a:r>
              <a:rPr lang="en-GB" sz="2400" dirty="0">
                <a:highlight>
                  <a:srgbClr val="FFFF00"/>
                </a:highlight>
              </a:rPr>
              <a:t>PP</a:t>
            </a:r>
            <a:r>
              <a:rPr lang="en-GB" sz="2400" dirty="0"/>
              <a:t>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2400" dirty="0"/>
              <a:t> [</a:t>
            </a:r>
            <a:r>
              <a:rPr lang="en-GB" sz="2400" dirty="0">
                <a:highlight>
                  <a:srgbClr val="FFFF00"/>
                </a:highlight>
              </a:rPr>
              <a:t>NP</a:t>
            </a:r>
            <a:r>
              <a:rPr lang="en-GB" sz="2400" dirty="0"/>
              <a:t>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mat</a:t>
            </a:r>
            <a:r>
              <a:rPr lang="en-GB" sz="2400" dirty="0"/>
              <a:t>]]]]</a:t>
            </a: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Dependency parse: subject=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GB" sz="2800" dirty="0"/>
              <a:t>, verb=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en-GB" sz="2800" dirty="0"/>
              <a:t>, object=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</a:p>
          <a:p>
            <a:endParaRPr lang="en-GB" sz="28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051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ED9E-AADA-E3A3-7200-E34D2203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07C8EF-5999-8B9D-DC96-135FC95A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418770" cy="597101"/>
          </a:xfrm>
        </p:spPr>
        <p:txBody>
          <a:bodyPr/>
          <a:lstStyle/>
          <a:p>
            <a:r>
              <a:rPr lang="en-GB" sz="2800" dirty="0"/>
              <a:t>Levels of NLP Analysis – Semantic, Discourse, Pragmatics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5DD44-472B-4BAA-0664-9B0C9798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C252-ACEF-4F45-E7A3-5A5074BBB2D6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Semantics</a:t>
            </a:r>
            <a:r>
              <a:rPr lang="en-GB" sz="2800" dirty="0"/>
              <a:t> is the </a:t>
            </a:r>
            <a:r>
              <a:rPr lang="en-GB" sz="2800" i="1" dirty="0"/>
              <a:t>study of meaning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Word sense </a:t>
            </a:r>
            <a:r>
              <a:rPr lang="en-GB" sz="2800" dirty="0">
                <a:solidFill>
                  <a:srgbClr val="FF0000"/>
                </a:solidFill>
              </a:rPr>
              <a:t>disambiguation</a:t>
            </a:r>
            <a:r>
              <a:rPr lang="en-GB" sz="2800" dirty="0"/>
              <a:t>,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synonymy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0070C0"/>
                </a:solidFill>
              </a:rPr>
              <a:t>polysemy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Discourse</a:t>
            </a:r>
            <a:r>
              <a:rPr lang="en-GB" sz="2800" dirty="0"/>
              <a:t> refers to </a:t>
            </a:r>
            <a:r>
              <a:rPr lang="en-GB" sz="2800" i="1" dirty="0"/>
              <a:t>meaning across sentences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Coreference resolution, coherence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Pragmatics</a:t>
            </a:r>
            <a:r>
              <a:rPr lang="en-GB" sz="2800" dirty="0"/>
              <a:t> refers to </a:t>
            </a:r>
            <a:r>
              <a:rPr lang="en-GB" sz="2800" i="1" dirty="0"/>
              <a:t>language in context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Speaker intention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00B050"/>
                </a:solidFill>
              </a:rPr>
              <a:t>world knowledge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143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5757-0E82-BE99-85C5-63B13B6B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13AF2-3999-D9DD-C3AA-8EBAA67F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4CE51-06F6-9029-D835-1141EB4B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FE84D-E30D-068E-9C43-66434414AC9F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324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Input text</a:t>
            </a:r>
            <a:r>
              <a:rPr lang="en-GB" sz="2800" b="1" dirty="0"/>
              <a:t> </a:t>
            </a:r>
            <a:r>
              <a:rPr lang="en-GB" sz="2800" dirty="0"/>
              <a:t>→ </a:t>
            </a:r>
            <a:r>
              <a:rPr lang="en-GB" sz="2800" i="1" dirty="0"/>
              <a:t>Preprocessing</a:t>
            </a:r>
            <a:r>
              <a:rPr lang="en-GB" sz="2800" dirty="0"/>
              <a:t> → </a:t>
            </a:r>
            <a:r>
              <a:rPr lang="en-GB" sz="2800" i="1" dirty="0"/>
              <a:t>Feature extraction</a:t>
            </a:r>
            <a:r>
              <a:rPr lang="en-GB" sz="2800" dirty="0"/>
              <a:t> → </a:t>
            </a:r>
            <a:r>
              <a:rPr lang="en-GB" sz="2800" i="1" dirty="0"/>
              <a:t>Modelling</a:t>
            </a:r>
            <a:r>
              <a:rPr lang="en-GB" sz="2800" dirty="0"/>
              <a:t> → </a:t>
            </a:r>
            <a:r>
              <a:rPr lang="en-GB" sz="2800" i="1" dirty="0"/>
              <a:t>Evaluation</a:t>
            </a:r>
            <a:r>
              <a:rPr lang="en-GB" sz="2800" dirty="0"/>
              <a:t> → </a:t>
            </a:r>
            <a:r>
              <a:rPr lang="en-GB" sz="2800" b="1" dirty="0">
                <a:solidFill>
                  <a:srgbClr val="00B050"/>
                </a:solidFill>
              </a:rPr>
              <a:t>Deployment</a:t>
            </a:r>
          </a:p>
          <a:p>
            <a:pPr marL="457200" indent="-324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Roadmap</a:t>
            </a:r>
            <a:r>
              <a:rPr lang="en-GB" sz="2800" dirty="0"/>
              <a:t>: </a:t>
            </a:r>
            <a:r>
              <a:rPr lang="en-GB" sz="2800" dirty="0">
                <a:solidFill>
                  <a:srgbClr val="FF0000"/>
                </a:solidFill>
              </a:rPr>
              <a:t>raw language</a:t>
            </a:r>
            <a:r>
              <a:rPr lang="en-GB" sz="2800" dirty="0"/>
              <a:t> → </a:t>
            </a:r>
            <a:r>
              <a:rPr lang="en-GB" sz="2800" dirty="0">
                <a:solidFill>
                  <a:schemeClr val="accent3">
                    <a:lumMod val="50000"/>
                  </a:schemeClr>
                </a:solidFill>
              </a:rPr>
              <a:t>structured meaning</a:t>
            </a:r>
            <a:r>
              <a:rPr lang="en-GB" sz="2800" dirty="0"/>
              <a:t> → </a:t>
            </a:r>
            <a:r>
              <a:rPr lang="en-GB" sz="2800" dirty="0">
                <a:solidFill>
                  <a:srgbClr val="00B050"/>
                </a:solidFill>
              </a:rPr>
              <a:t>useful applications</a:t>
            </a:r>
          </a:p>
          <a:p>
            <a:pPr marL="457200" indent="-324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Helps connect theory to real-world systems</a:t>
            </a:r>
          </a:p>
        </p:txBody>
      </p:sp>
    </p:spTree>
    <p:extLst>
      <p:ext uri="{BB962C8B-B14F-4D97-AF65-F5344CB8AC3E}">
        <p14:creationId xmlns:p14="http://schemas.microsoft.com/office/powerpoint/2010/main" val="29818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1B7F-9D40-8482-A703-69BB32FD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7D606B-D487-D728-C5F5-6E2E652F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Pipeline -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ADDAC-DFCE-4F65-A369-26F8143F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77E78-0553-7928-DE19-1C0BE089D70A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Tokenisation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00B050"/>
                </a:solidFill>
              </a:rPr>
              <a:t>Split text into words/sentences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Stop word removal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Remove frequent low-value words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Stemming &amp; Lemmatization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0000"/>
                </a:solidFill>
              </a:rPr>
              <a:t>Reduce words to root forms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Normalisation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FFC000"/>
                </a:solidFill>
              </a:rPr>
              <a:t>lowercase, punctuation handling, cleaning</a:t>
            </a:r>
          </a:p>
        </p:txBody>
      </p:sp>
    </p:spTree>
    <p:extLst>
      <p:ext uri="{BB962C8B-B14F-4D97-AF65-F5344CB8AC3E}">
        <p14:creationId xmlns:p14="http://schemas.microsoft.com/office/powerpoint/2010/main" val="27612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 for Week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r>
              <a:rPr lang="en-GB" sz="3200" dirty="0"/>
              <a:t>By the end of week one, you should be able to: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Understand</a:t>
            </a:r>
            <a:r>
              <a:rPr lang="en-GB" sz="2800" dirty="0"/>
              <a:t> the </a:t>
            </a:r>
            <a:r>
              <a:rPr lang="en-GB" sz="2800" i="1" dirty="0"/>
              <a:t>scope of NLP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Recognise</a:t>
            </a:r>
            <a:r>
              <a:rPr lang="en-GB" sz="2800" dirty="0"/>
              <a:t> </a:t>
            </a:r>
            <a:r>
              <a:rPr lang="en-GB" sz="2800" i="1" dirty="0"/>
              <a:t>challenges</a:t>
            </a:r>
            <a:r>
              <a:rPr lang="en-GB" sz="2800" dirty="0"/>
              <a:t> in processing human language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Describe</a:t>
            </a:r>
            <a:r>
              <a:rPr lang="en-GB" sz="2800" dirty="0"/>
              <a:t> the </a:t>
            </a:r>
            <a:r>
              <a:rPr lang="en-GB" sz="2800" i="1" dirty="0"/>
              <a:t>NLP pipeline</a:t>
            </a:r>
            <a:r>
              <a:rPr lang="en-GB" sz="2800" dirty="0"/>
              <a:t> and levels of analysis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/>
              <a:t>Summarise</a:t>
            </a:r>
            <a:r>
              <a:rPr lang="en-GB" sz="2800" dirty="0"/>
              <a:t> the </a:t>
            </a:r>
            <a:r>
              <a:rPr lang="en-GB" sz="2800" i="1" dirty="0"/>
              <a:t>history and evolution</a:t>
            </a:r>
            <a:r>
              <a:rPr lang="en-GB" sz="2800" dirty="0"/>
              <a:t> of NLP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i="1" dirty="0"/>
              <a:t>Get </a:t>
            </a:r>
            <a:r>
              <a:rPr lang="en-GB" sz="2800" b="1" i="1" dirty="0">
                <a:highlight>
                  <a:srgbClr val="FFFF00"/>
                </a:highlight>
              </a:rPr>
              <a:t>hands-on experience</a:t>
            </a:r>
            <a:r>
              <a:rPr lang="en-GB" sz="2800" i="1" dirty="0"/>
              <a:t> with some basic NLP tools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i="1" dirty="0"/>
              <a:t>Reflect on ethics in NLP (introductory)</a:t>
            </a:r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1B0B-F2AB-D5F7-48B0-611920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DED377-B745-FDA6-8613-C48AF247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Pipeline - Feature Extraction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70E70-CD5F-59D5-976E-650616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C461-305F-005C-840D-88A3DE397439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Bag-of-Words (</a:t>
            </a:r>
            <a:r>
              <a:rPr lang="en-GB" sz="2800" b="1" dirty="0" err="1"/>
              <a:t>BoW</a:t>
            </a:r>
            <a:r>
              <a:rPr lang="en-GB" sz="2800" b="1" dirty="0"/>
              <a:t>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Count words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TF-IDF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ighlight>
                  <a:srgbClr val="FFFF00"/>
                </a:highlight>
              </a:rPr>
              <a:t>Adjust counts for importance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Word embeddings: </a:t>
            </a:r>
            <a:r>
              <a:rPr lang="en-GB" sz="2800" i="1" dirty="0"/>
              <a:t>dense vectors (Word2Vec, </a:t>
            </a:r>
            <a:r>
              <a:rPr lang="en-GB" sz="2800" i="1" dirty="0" err="1"/>
              <a:t>GloVe</a:t>
            </a:r>
            <a:r>
              <a:rPr lang="en-GB" sz="2800" i="1" dirty="0"/>
              <a:t>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Contextual embeddings: </a:t>
            </a:r>
            <a:r>
              <a:rPr lang="en-GB" sz="2800" i="1" dirty="0"/>
              <a:t>BERT, GPT</a:t>
            </a:r>
          </a:p>
        </p:txBody>
      </p:sp>
    </p:spTree>
    <p:extLst>
      <p:ext uri="{BB962C8B-B14F-4D97-AF65-F5344CB8AC3E}">
        <p14:creationId xmlns:p14="http://schemas.microsoft.com/office/powerpoint/2010/main" val="11576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1740D-CCA2-7791-619D-B845C34E2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5323F-9E55-BE65-8CD5-9FC79A7A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Pipeline -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B8B98-0846-E179-34DF-E036EDD2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2EB9D-B1C6-A23E-29CC-38D91AFAFFB0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Integrating NLP into </a:t>
            </a:r>
            <a:r>
              <a:rPr lang="en-GB" sz="2800" b="1" dirty="0"/>
              <a:t>apps and services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Chatbots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002060"/>
                </a:solidFill>
              </a:rPr>
              <a:t>search engines</a:t>
            </a:r>
            <a:r>
              <a:rPr lang="en-GB" sz="2800" dirty="0"/>
              <a:t>, </a:t>
            </a:r>
            <a:r>
              <a:rPr lang="en-GB" sz="2800" dirty="0">
                <a:solidFill>
                  <a:srgbClr val="7030A0"/>
                </a:solidFill>
              </a:rPr>
              <a:t>recommendation systems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B050"/>
                </a:solidFill>
              </a:rPr>
              <a:t>Challenges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Scalability, fairness, bias, ethics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Tools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Flask</a:t>
            </a:r>
            <a:r>
              <a:rPr lang="en-GB" sz="2800" dirty="0"/>
              <a:t>, </a:t>
            </a:r>
            <a:r>
              <a:rPr lang="en-GB" sz="2800" b="1" dirty="0" err="1"/>
              <a:t>FastAPI</a:t>
            </a:r>
            <a:r>
              <a:rPr lang="en-GB" sz="2800" dirty="0"/>
              <a:t>, </a:t>
            </a:r>
            <a:r>
              <a:rPr lang="en-GB" sz="2800" b="1" dirty="0"/>
              <a:t>cloud APIs</a:t>
            </a:r>
          </a:p>
        </p:txBody>
      </p:sp>
    </p:spTree>
    <p:extLst>
      <p:ext uri="{BB962C8B-B14F-4D97-AF65-F5344CB8AC3E}">
        <p14:creationId xmlns:p14="http://schemas.microsoft.com/office/powerpoint/2010/main" val="27612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81CC-8816-35DC-BE5F-EA460275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A019-C090-4B11-008C-4B5A5525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3D19B-658F-3568-4DA2-4DAF457E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765B-0E00-BD58-17C6-70837520CE32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B050"/>
                </a:solidFill>
              </a:rPr>
              <a:t>Machine translation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Speech recognition &amp; synthesis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Sentiment analysis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Information retrieval &amp; search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Summarisation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Question answering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Chatbots &amp; virtual assistants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Text generation (LLMs)</a:t>
            </a:r>
          </a:p>
        </p:txBody>
      </p:sp>
    </p:spTree>
    <p:extLst>
      <p:ext uri="{BB962C8B-B14F-4D97-AF65-F5344CB8AC3E}">
        <p14:creationId xmlns:p14="http://schemas.microsoft.com/office/powerpoint/2010/main" val="27301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7C508-0176-4DE0-26C2-8F38ED07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6851F-66C7-BA2E-0EAF-CE5EBEF8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 Advancements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A5681-5F19-BD27-ED6B-7D5BA4F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30049-F854-64EF-68B7-8E996256D100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Word embeddings (Word2Vec, </a:t>
            </a:r>
            <a:r>
              <a:rPr lang="en-GB" sz="2800" b="1" dirty="0" err="1"/>
              <a:t>GloVe</a:t>
            </a:r>
            <a:r>
              <a:rPr lang="en-GB" sz="2800" b="1" dirty="0"/>
              <a:t>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Distributed representations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Semantic similarity capture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Neural LMs: RNN, LSTM, GRU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Sequence modelling 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50"/>
                </a:solidFill>
              </a:rPr>
              <a:t>Transformers</a:t>
            </a:r>
            <a:r>
              <a:rPr lang="en-GB" sz="2800" dirty="0"/>
              <a:t>: Attention, BERT, GPT - Self-attention mechanism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ighlight>
                  <a:srgbClr val="FFFF00"/>
                </a:highlight>
              </a:rPr>
              <a:t>LLMs</a:t>
            </a:r>
            <a:r>
              <a:rPr lang="en-GB" sz="2800" dirty="0"/>
              <a:t>: GPT-4, Claude, </a:t>
            </a:r>
            <a:r>
              <a:rPr lang="en-GB" sz="2800" dirty="0" err="1"/>
              <a:t>LLaMA</a:t>
            </a:r>
            <a:r>
              <a:rPr lang="en-GB" sz="2800" dirty="0"/>
              <a:t> → Large scale, zero/few-shot learning</a:t>
            </a:r>
          </a:p>
        </p:txBody>
      </p:sp>
    </p:spTree>
    <p:extLst>
      <p:ext uri="{BB962C8B-B14F-4D97-AF65-F5344CB8AC3E}">
        <p14:creationId xmlns:p14="http://schemas.microsoft.com/office/powerpoint/2010/main" val="40208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7C9-3AAB-F95D-5AF1-2E3E2EC2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FA2A1-C0F9-78E8-65BD-0109F18D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Toolkits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0A380-51CB-17FB-425E-190BBB5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FDB66-8A1B-17FF-86FB-8853C8E4903E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50"/>
                </a:solidFill>
              </a:rPr>
              <a:t>Classical tools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NLTK (Natural language toolkit)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Stanford </a:t>
            </a:r>
            <a:r>
              <a:rPr lang="en-GB" sz="2800" dirty="0" err="1"/>
              <a:t>CoreNLP</a:t>
            </a:r>
            <a:r>
              <a:rPr lang="en-GB" sz="2800" dirty="0"/>
              <a:t> (Java-based parser)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Modern Tools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 err="1"/>
              <a:t>spaCy</a:t>
            </a:r>
            <a:r>
              <a:rPr lang="en-GB" sz="2800" dirty="0"/>
              <a:t> (efficient NLP pipelines)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 err="1"/>
              <a:t>Gensim</a:t>
            </a:r>
            <a:r>
              <a:rPr lang="en-GB" sz="2800" dirty="0"/>
              <a:t> (topic modelling, embeddings)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Hugging Face Transformers (pre-trained DL models)</a:t>
            </a:r>
          </a:p>
        </p:txBody>
      </p:sp>
    </p:spTree>
    <p:extLst>
      <p:ext uri="{BB962C8B-B14F-4D97-AF65-F5344CB8AC3E}">
        <p14:creationId xmlns:p14="http://schemas.microsoft.com/office/powerpoint/2010/main" val="24789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D0C3-93D6-1766-BB67-96A54AFD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4A0387-0EB5-93A5-0BFC-A275D18D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Toolkits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48F48-F769-D433-8EFD-AA513A88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06DE6-B926-BCE1-DA48-799AC6B2070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50"/>
                </a:solidFill>
              </a:rPr>
              <a:t>Programming Language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Python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R and Java exist, but Python dominates</a:t>
            </a:r>
          </a:p>
          <a:p>
            <a:pPr lvl="1">
              <a:spcBef>
                <a:spcPts val="1200"/>
              </a:spcBef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Deep Learning Frameworks (for building models)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 err="1"/>
              <a:t>PyTorch</a:t>
            </a:r>
            <a:r>
              <a:rPr lang="en-GB" sz="2800" dirty="0"/>
              <a:t> → dominant in research &amp; LLMs.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/>
              <a:t>TensorFlow / </a:t>
            </a:r>
            <a:r>
              <a:rPr lang="en-GB" sz="2800" b="1" dirty="0" err="1"/>
              <a:t>Keras</a:t>
            </a:r>
            <a:r>
              <a:rPr lang="en-GB" sz="2800" b="1" dirty="0"/>
              <a:t> </a:t>
            </a:r>
            <a:r>
              <a:rPr lang="en-GB" sz="2800" dirty="0"/>
              <a:t>→ popular in industry &amp; ML pipelines.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/>
              <a:t>JAX</a:t>
            </a:r>
            <a:r>
              <a:rPr lang="en-GB" sz="2800" dirty="0"/>
              <a:t> → rising for high-performance training (used by Google).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0266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055E-A2CC-0B49-3303-A635F7F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09C8-18B1-9D82-39C4-159E0DD3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 in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08F91-9C90-BFF1-32BA-C2FA5C24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8A742-283D-3093-46E3-031669CA84F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Bias in embeddings </a:t>
            </a:r>
            <a:r>
              <a:rPr lang="en-GB" sz="2800" dirty="0"/>
              <a:t>(gender/race stereotypes)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“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doctor → male</a:t>
            </a:r>
            <a:r>
              <a:rPr lang="en-GB" sz="2800" dirty="0"/>
              <a:t>” and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“nurse → female” </a:t>
            </a:r>
            <a:r>
              <a:rPr lang="en-GB" sz="2800" dirty="0"/>
              <a:t>associations.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fairness and discrimination.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Data privacy issues </a:t>
            </a:r>
            <a:r>
              <a:rPr lang="en-GB" sz="2800" dirty="0"/>
              <a:t>(memorising sensitive data)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B050"/>
                </a:solidFill>
              </a:rPr>
              <a:t>Misinformation</a:t>
            </a:r>
            <a:r>
              <a:rPr lang="en-GB" sz="2800" dirty="0"/>
              <a:t> (deepfakes, fake news)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Environmental cost </a:t>
            </a:r>
            <a:r>
              <a:rPr lang="en-GB" sz="2800" dirty="0"/>
              <a:t>(training large LLMs)</a:t>
            </a:r>
          </a:p>
        </p:txBody>
      </p:sp>
    </p:spTree>
    <p:extLst>
      <p:ext uri="{BB962C8B-B14F-4D97-AF65-F5344CB8AC3E}">
        <p14:creationId xmlns:p14="http://schemas.microsoft.com/office/powerpoint/2010/main" val="19545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02D3-1AC3-83AC-C887-F752343C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14D61-7FD2-D4C9-9C9F-56E41DCC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D86F-3553-AA21-7DED-CA98A07C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E82DD-91E2-F59B-418F-BE426DBF5E9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If a spam filter wrongly blocks scholarship emails for international students, what are the consequences? How could this be avoided?</a:t>
            </a:r>
          </a:p>
        </p:txBody>
      </p:sp>
    </p:spTree>
    <p:extLst>
      <p:ext uri="{BB962C8B-B14F-4D97-AF65-F5344CB8AC3E}">
        <p14:creationId xmlns:p14="http://schemas.microsoft.com/office/powerpoint/2010/main" val="11113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29B0-B1C5-580F-6955-4E31989C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BF2BDF-6308-2045-888E-D4C82FDF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05BEF-329D-3B2A-97CC-9FF7D174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E2A7-94F3-B0E4-9B95-FBD7B695E8C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NLP</a:t>
            </a:r>
            <a:r>
              <a:rPr lang="en-GB" sz="2800" dirty="0"/>
              <a:t> = AI + ML + linguistics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B050"/>
                </a:solidFill>
              </a:rPr>
              <a:t>Human language is complex</a:t>
            </a:r>
            <a:r>
              <a:rPr lang="en-GB" sz="2800" dirty="0"/>
              <a:t>: ambiguity, context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History</a:t>
            </a:r>
            <a:r>
              <a:rPr lang="en-GB" sz="2800" dirty="0"/>
              <a:t>: rules → statistics → ML → DL → transformers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Applications</a:t>
            </a:r>
            <a:r>
              <a:rPr lang="en-GB" sz="2800" dirty="0"/>
              <a:t>: translation, chatbots, search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7030A0"/>
                </a:solidFill>
              </a:rPr>
              <a:t>Tools</a:t>
            </a:r>
            <a:r>
              <a:rPr lang="en-GB" sz="2800" dirty="0"/>
              <a:t>: NLTK, </a:t>
            </a:r>
            <a:r>
              <a:rPr lang="en-GB" sz="2800" dirty="0" err="1"/>
              <a:t>spaCy</a:t>
            </a:r>
            <a:r>
              <a:rPr lang="en-GB" sz="2800" dirty="0"/>
              <a:t>, </a:t>
            </a:r>
            <a:r>
              <a:rPr lang="en-GB" sz="2800" dirty="0" err="1"/>
              <a:t>HuggingFace</a:t>
            </a: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Ethics: bias, privacy, environment</a:t>
            </a:r>
          </a:p>
        </p:txBody>
      </p:sp>
    </p:spTree>
    <p:extLst>
      <p:ext uri="{BB962C8B-B14F-4D97-AF65-F5344CB8AC3E}">
        <p14:creationId xmlns:p14="http://schemas.microsoft.com/office/powerpoint/2010/main" val="35646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9449-B847-042C-9B67-E4460F23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620EA-7153-12F9-EEE7-FB2907E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69574-C9AC-47C0-48A5-0DED6C5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29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9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What is NLP?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Relevance</a:t>
            </a:r>
            <a:r>
              <a:rPr lang="en-GB" sz="2800" dirty="0"/>
              <a:t> of NLP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NLP in AI </a:t>
            </a:r>
            <a:r>
              <a:rPr lang="en-GB" sz="2800" b="1" dirty="0">
                <a:solidFill>
                  <a:srgbClr val="7030A0"/>
                </a:solidFill>
              </a:rPr>
              <a:t>hierarchy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History</a:t>
            </a:r>
            <a:r>
              <a:rPr lang="en-GB" sz="2800" dirty="0"/>
              <a:t> of NLP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Challenges with </a:t>
            </a:r>
            <a:r>
              <a:rPr lang="en-GB" sz="2800" b="1" dirty="0"/>
              <a:t>Human Languages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206482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Level</a:t>
            </a:r>
            <a:r>
              <a:rPr lang="en-GB" sz="2800" dirty="0"/>
              <a:t> of NLP Analysis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NLP </a:t>
            </a:r>
            <a:r>
              <a:rPr lang="en-GB" sz="2800" b="1" dirty="0">
                <a:solidFill>
                  <a:schemeClr val="accent4"/>
                </a:solidFill>
              </a:rPr>
              <a:t>Pipeline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Applications</a:t>
            </a:r>
            <a:r>
              <a:rPr lang="en-GB" sz="2800" dirty="0"/>
              <a:t> of NLP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Recent Advancements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NLP </a:t>
            </a:r>
            <a:r>
              <a:rPr lang="en-GB" sz="2800" b="1" dirty="0">
                <a:solidFill>
                  <a:srgbClr val="FF0000"/>
                </a:solidFill>
              </a:rPr>
              <a:t>Tools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Ethics in NLP</a:t>
            </a:r>
          </a:p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3A6B-5622-A52F-3DDD-397D0FA9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DF2AC-6DF6-96B7-4CCC-D9696770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NLP?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6C590-25E4-745E-B62C-DA2923E4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316D1-42A8-FED1-5496-8742823023C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NLP</a:t>
            </a:r>
            <a:r>
              <a:rPr lang="en-GB" sz="2800" dirty="0"/>
              <a:t> is a </a:t>
            </a:r>
            <a:r>
              <a:rPr lang="en-GB" sz="2800" i="1" dirty="0"/>
              <a:t>Subfield of AI &amp; computational linguistics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Enables machines to </a:t>
            </a:r>
            <a:r>
              <a:rPr lang="en-GB" sz="2800" b="1" dirty="0"/>
              <a:t>process</a:t>
            </a:r>
            <a:r>
              <a:rPr lang="en-GB" sz="2800" dirty="0"/>
              <a:t>, </a:t>
            </a:r>
            <a:r>
              <a:rPr lang="en-GB" sz="2800" b="1" dirty="0"/>
              <a:t>understand</a:t>
            </a:r>
            <a:r>
              <a:rPr lang="en-GB" sz="2800" dirty="0"/>
              <a:t>, </a:t>
            </a:r>
            <a:r>
              <a:rPr lang="en-GB" sz="2800" b="1" dirty="0"/>
              <a:t>generate</a:t>
            </a:r>
            <a:r>
              <a:rPr lang="en-GB" sz="2800" dirty="0"/>
              <a:t> human </a:t>
            </a:r>
            <a:r>
              <a:rPr lang="en-GB" sz="2800" b="1" dirty="0"/>
              <a:t>language</a:t>
            </a:r>
          </a:p>
          <a:p>
            <a:pPr algn="ctr"/>
            <a:endParaRPr lang="en-GB" sz="2800" dirty="0"/>
          </a:p>
          <a:p>
            <a:pPr algn="ctr"/>
            <a:r>
              <a:rPr lang="en-GB" sz="2800" b="1" dirty="0"/>
              <a:t>Input </a:t>
            </a:r>
            <a:r>
              <a:rPr lang="en-GB" sz="2800" dirty="0"/>
              <a:t>= </a:t>
            </a:r>
            <a:r>
              <a:rPr lang="en-GB" sz="2800" i="1" dirty="0">
                <a:solidFill>
                  <a:srgbClr val="FF0000"/>
                </a:solidFill>
              </a:rPr>
              <a:t>unstructured text/speech </a:t>
            </a:r>
            <a:r>
              <a:rPr lang="en-GB" sz="2800" dirty="0"/>
              <a:t>→ Output = </a:t>
            </a:r>
            <a:r>
              <a:rPr lang="en-GB" sz="2800" b="1" dirty="0">
                <a:solidFill>
                  <a:srgbClr val="00B050"/>
                </a:solidFill>
              </a:rPr>
              <a:t>structured meaning/action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4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Relevance of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17C3-39FB-CBCF-3CE6-73DFF31AAD7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50"/>
                </a:solidFill>
              </a:rPr>
              <a:t>Assistants &amp; Translation</a:t>
            </a:r>
          </a:p>
          <a:p>
            <a:pPr marL="1166400" lvl="4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Digital assistants: Siri, Alexa, Google Assistant</a:t>
            </a:r>
          </a:p>
          <a:p>
            <a:pPr marL="1166400" lvl="4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Machine translation: Google Translate, </a:t>
            </a:r>
            <a:r>
              <a:rPr lang="en-GB" sz="2800" dirty="0" err="1"/>
              <a:t>DeepL</a:t>
            </a:r>
            <a:endParaRPr lang="en-GB" sz="2800" dirty="0"/>
          </a:p>
          <a:p>
            <a:pPr marL="252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Search &amp; Chatbots</a:t>
            </a:r>
          </a:p>
          <a:p>
            <a:pPr marL="1337850" lvl="4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Information retrieval: Google Search</a:t>
            </a:r>
          </a:p>
          <a:p>
            <a:pPr marL="1337850" lvl="4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Chatbots &amp; customer support</a:t>
            </a:r>
            <a:endParaRPr lang="en-GB" dirty="0"/>
          </a:p>
          <a:p>
            <a:pPr marL="2520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Sentiment &amp; Summarisation</a:t>
            </a:r>
          </a:p>
          <a:p>
            <a:pPr marL="1337850" lvl="3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Sentiment analysis: reviews, tweets</a:t>
            </a:r>
          </a:p>
          <a:p>
            <a:pPr marL="1337850" lvl="3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800" dirty="0"/>
              <a:t>Automatic summarisation, news aggregation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88F-951B-CF18-57D6-99F3D6CB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CC0A4-06A2-53A4-CEAF-40815C4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Relevance of NLP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0F9D-33FF-1BBF-7F20-22DB772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3627-56A9-11DF-5D98-54A4283856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Q&amp;A and Misinformation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Question answering: ChatGPT, </a:t>
            </a:r>
            <a:r>
              <a:rPr lang="en-GB" sz="2800" dirty="0" err="1"/>
              <a:t>WolframAlpha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Misinformation </a:t>
            </a:r>
            <a:r>
              <a:rPr lang="en-GB" sz="2800" dirty="0">
                <a:highlight>
                  <a:srgbClr val="FFFF00"/>
                </a:highlight>
              </a:rPr>
              <a:t>detection and prevention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5470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DD46-FE9E-A234-1C5D-85E53D9B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9C8BA-81FA-D6D3-E47D-838DBCB4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NLP in the AI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64364-5F48-75E0-0BC9-BDAFE86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29630-0519-9805-326D-BD20312F45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AI</a:t>
            </a:r>
            <a:r>
              <a:rPr lang="en-GB" sz="2800" dirty="0"/>
              <a:t> = broad goal of intelligent machines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ML</a:t>
            </a:r>
            <a:r>
              <a:rPr lang="en-GB" sz="2800" dirty="0"/>
              <a:t> = learning from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DL</a:t>
            </a:r>
            <a:r>
              <a:rPr lang="en-GB" sz="2800" dirty="0"/>
              <a:t> = neural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NLP</a:t>
            </a:r>
            <a:r>
              <a:rPr lang="en-GB" sz="2800" dirty="0"/>
              <a:t> = </a:t>
            </a:r>
            <a:r>
              <a:rPr lang="en-GB" sz="2800" dirty="0">
                <a:highlight>
                  <a:srgbClr val="FFFF00"/>
                </a:highlight>
              </a:rPr>
              <a:t>intersection of AI, ML, and linguistics</a:t>
            </a:r>
          </a:p>
        </p:txBody>
      </p:sp>
      <p:pic>
        <p:nvPicPr>
          <p:cNvPr id="1026" name="Picture 2" descr="Qu'est-ce que le Natural Language Processing (NLP) ? | Aqsone">
            <a:extLst>
              <a:ext uri="{FF2B5EF4-FFF2-40B4-BE49-F238E27FC236}">
                <a16:creationId xmlns:a16="http://schemas.microsoft.com/office/drawing/2014/main" id="{24E36F5C-0575-767E-AF33-7B27B46C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18" y="4012163"/>
            <a:ext cx="4260014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CB1A-CB18-F159-0CEE-A21511A2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ference Between Rule-Based and Machine Learning Based Decision Systems">
            <a:extLst>
              <a:ext uri="{FF2B5EF4-FFF2-40B4-BE49-F238E27FC236}">
                <a16:creationId xmlns:a16="http://schemas.microsoft.com/office/drawing/2014/main" id="{230E5169-49B5-950B-CC29-E4AE1EF1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26611" r="4343" b="8029"/>
          <a:stretch>
            <a:fillRect/>
          </a:stretch>
        </p:blipFill>
        <p:spPr bwMode="auto">
          <a:xfrm>
            <a:off x="6803030" y="1822547"/>
            <a:ext cx="4786432" cy="153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083483-F1A7-368E-F3BD-0A70F966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F4E42-AF63-4FCF-2697-9C4C3E6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D6C5-D09E-C73D-9D91-EA09189D76EE}"/>
              </a:ext>
            </a:extLst>
          </p:cNvPr>
          <p:cNvSpPr txBox="1"/>
          <p:nvPr/>
        </p:nvSpPr>
        <p:spPr>
          <a:xfrm>
            <a:off x="243840" y="93234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1950s–60s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Rule-based MT (</a:t>
            </a:r>
            <a:r>
              <a:rPr lang="en-GB" sz="2800" i="1" dirty="0"/>
              <a:t>Georgetown experiment, 1954</a:t>
            </a:r>
            <a:r>
              <a:rPr lang="en-GB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ELIZA chatbot (1966)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1970s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AI-inspired Q&amp;A (</a:t>
            </a:r>
            <a:r>
              <a:rPr lang="en-GB" sz="2800" i="1" dirty="0"/>
              <a:t>BASEBALL system</a:t>
            </a:r>
            <a:r>
              <a:rPr lang="en-GB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Shift towards linguistics + AI approaches</a:t>
            </a:r>
          </a:p>
          <a:p>
            <a:pPr lvl="1"/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50"/>
                </a:solidFill>
              </a:rPr>
              <a:t>1980s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i="1" dirty="0"/>
              <a:t>Grammar-based systems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2800" dirty="0"/>
              <a:t>Formal parsing techniques, discourse analysis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086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0D30-446D-FDB8-F355-72029D1F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ED262-6A35-144B-B9EE-E4548CF4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47FDD-12E0-1EC2-B97A-34DD8173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245A4-901F-1B46-A5AD-A17FA726D0CD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highlight>
                  <a:srgbClr val="FFFF00"/>
                </a:highlight>
              </a:rPr>
              <a:t>1990s</a:t>
            </a:r>
            <a:r>
              <a:rPr lang="en-GB" sz="2800" dirty="0">
                <a:highlight>
                  <a:srgbClr val="FFFF00"/>
                </a:highlight>
              </a:rPr>
              <a:t>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Statistical revolution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n-grams, HMMs, probabilistic models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2000s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Rise of ML algorithms: SVMs, CRFs, TF-IDF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Growth of large annotated corpora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5"/>
                </a:solidFill>
              </a:rPr>
              <a:t>2010s</a:t>
            </a:r>
            <a:r>
              <a:rPr lang="en-GB" sz="2800" dirty="0">
                <a:solidFill>
                  <a:schemeClr val="accent5"/>
                </a:solidFill>
              </a:rPr>
              <a:t>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Word embeddings: Word2Vec, </a:t>
            </a:r>
            <a:r>
              <a:rPr lang="en-GB" sz="2800" dirty="0" err="1"/>
              <a:t>GloVe</a:t>
            </a:r>
            <a:endParaRPr lang="en-GB" sz="2800" dirty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GB" sz="2800" dirty="0"/>
              <a:t>Deep learning: RNNs, LSTMs, GRUs</a:t>
            </a:r>
          </a:p>
          <a:p>
            <a:endParaRPr lang="en-GB" sz="2800" dirty="0"/>
          </a:p>
        </p:txBody>
      </p:sp>
      <p:pic>
        <p:nvPicPr>
          <p:cNvPr id="3074" name="Picture 2" descr="Organic Keyword Research: How to Use N-grams to Find New Opportunities">
            <a:extLst>
              <a:ext uri="{FF2B5EF4-FFF2-40B4-BE49-F238E27FC236}">
                <a16:creationId xmlns:a16="http://schemas.microsoft.com/office/drawing/2014/main" id="{2C918403-5EDE-B7BE-88F1-A31F6595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91" y="821093"/>
            <a:ext cx="3128476" cy="21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>application/mspowerpoint</UoNDownloadMimeType>
    <TaxCatchAll xmlns="53d32d9e-c095-442e-adc4-e6c79097d37c" xsi:nil="true"/>
    <UoNDownloadGroupName xmlns="a971a1b4-650d-42e3-8b11-02ead6e7a351">Brand</UoNDownloadGroupName>
    <UoNDownloadPosition xmlns="a971a1b4-650d-42e3-8b11-02ead6e7a351">1</UoNDownloadPosition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>false</UoNDownloadIsDeleted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customXml/itemProps2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4894</TotalTime>
  <Words>1109</Words>
  <Application>Microsoft Office PowerPoint</Application>
  <PresentationFormat>Widescreen</PresentationFormat>
  <Paragraphs>239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Open Sans</vt:lpstr>
      <vt:lpstr>Open Sans Extrabold</vt:lpstr>
      <vt:lpstr>Wingdings</vt:lpstr>
      <vt:lpstr>University of Northampton Template</vt:lpstr>
      <vt:lpstr>Introduction  to NLP</vt:lpstr>
      <vt:lpstr>Learning Goals for Week 1</vt:lpstr>
      <vt:lpstr>Today’s Session</vt:lpstr>
      <vt:lpstr>What is NLP?</vt:lpstr>
      <vt:lpstr>Relevance of NLP</vt:lpstr>
      <vt:lpstr>Relevance of NLP contd.</vt:lpstr>
      <vt:lpstr>NLP in the AI Hierarchy</vt:lpstr>
      <vt:lpstr>History of NLP</vt:lpstr>
      <vt:lpstr>History of NLP</vt:lpstr>
      <vt:lpstr>History of NLP</vt:lpstr>
      <vt:lpstr>Challenges with Human Language</vt:lpstr>
      <vt:lpstr>Challenges with Human Language</vt:lpstr>
      <vt:lpstr>Other Language Challenges</vt:lpstr>
      <vt:lpstr>Levels of NLP Analysis</vt:lpstr>
      <vt:lpstr>Levels of NLP Analysis – Morphology </vt:lpstr>
      <vt:lpstr>Levels of NLP Analysis - Syntax</vt:lpstr>
      <vt:lpstr>Levels of NLP Analysis – Semantic, Discourse, Pragmatics</vt:lpstr>
      <vt:lpstr>NLP Pipeline</vt:lpstr>
      <vt:lpstr>NLP Pipeline - Preprocessing</vt:lpstr>
      <vt:lpstr>NLP Pipeline - Feature Extraction</vt:lpstr>
      <vt:lpstr>NLP Pipeline - Deployment</vt:lpstr>
      <vt:lpstr>Applications of NLP</vt:lpstr>
      <vt:lpstr>Recent Advancements </vt:lpstr>
      <vt:lpstr>NLP Toolkits</vt:lpstr>
      <vt:lpstr>NLP Toolkits contd.</vt:lpstr>
      <vt:lpstr>Ethics in NLP</vt:lpstr>
      <vt:lpstr>Discussion</vt:lpstr>
      <vt:lpstr>Summary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Oluseyi Oyedeji</cp:lastModifiedBy>
  <cp:revision>20</cp:revision>
  <dcterms:created xsi:type="dcterms:W3CDTF">2025-09-17T02:44:08Z</dcterms:created>
  <dcterms:modified xsi:type="dcterms:W3CDTF">2025-10-02T02:19:34Z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